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86905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8" autoAdjust="0"/>
    <p:restoredTop sz="94660" autoAdjust="0"/>
  </p:normalViewPr>
  <p:slideViewPr>
    <p:cSldViewPr snapToGrid="0">
      <p:cViewPr varScale="1">
        <p:scale>
          <a:sx n="89" d="100"/>
          <a:sy n="89" d="100"/>
        </p:scale>
        <p:origin x="72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14400" y="2130432"/>
            <a:ext cx="103632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6AEFA-55AC-49FC-ACA3-BFB4CBE056DE}" type="datetimeFigureOut">
              <a:rPr lang="pt-BR" smtClean="0"/>
              <a:t>05/09/2017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960F-C770-40B6-BEDD-F30520D986B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01227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6AEFA-55AC-49FC-ACA3-BFB4CBE056DE}" type="datetimeFigureOut">
              <a:rPr lang="pt-BR" smtClean="0"/>
              <a:t>05/09/2017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960F-C770-40B6-BEDD-F30520D986B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195404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11785600" y="274645"/>
            <a:ext cx="36576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12800" y="274645"/>
            <a:ext cx="107696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6AEFA-55AC-49FC-ACA3-BFB4CBE056DE}" type="datetimeFigureOut">
              <a:rPr lang="pt-BR" smtClean="0"/>
              <a:t>05/09/2017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960F-C770-40B6-BEDD-F30520D986B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18380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6AEFA-55AC-49FC-ACA3-BFB4CBE056DE}" type="datetimeFigureOut">
              <a:rPr lang="pt-BR" smtClean="0"/>
              <a:t>05/09/2017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960F-C770-40B6-BEDD-F30520D986B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59169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63084" y="4406907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6AEFA-55AC-49FC-ACA3-BFB4CBE056DE}" type="datetimeFigureOut">
              <a:rPr lang="pt-BR" smtClean="0"/>
              <a:t>05/09/2017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960F-C770-40B6-BEDD-F30520D986B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81635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12800" y="1600206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229600" y="1600206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6AEFA-55AC-49FC-ACA3-BFB4CBE056DE}" type="datetimeFigureOut">
              <a:rPr lang="pt-BR" smtClean="0"/>
              <a:t>05/09/2017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960F-C770-40B6-BEDD-F30520D986B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36727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93372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93372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6AEFA-55AC-49FC-ACA3-BFB4CBE056DE}" type="datetimeFigureOut">
              <a:rPr lang="pt-BR" smtClean="0"/>
              <a:t>05/09/2017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960F-C770-40B6-BEDD-F30520D986B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15585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6AEFA-55AC-49FC-ACA3-BFB4CBE056DE}" type="datetimeFigureOut">
              <a:rPr lang="pt-BR" smtClean="0"/>
              <a:t>05/09/2017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960F-C770-40B6-BEDD-F30520D986B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186989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6AEFA-55AC-49FC-ACA3-BFB4CBE056DE}" type="datetimeFigureOut">
              <a:rPr lang="pt-BR" smtClean="0"/>
              <a:t>05/09/2017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960F-C770-40B6-BEDD-F30520D986B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908842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766733" y="273057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6AEFA-55AC-49FC-ACA3-BFB4CBE056DE}" type="datetimeFigureOut">
              <a:rPr lang="pt-BR" smtClean="0"/>
              <a:t>05/09/2017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960F-C770-40B6-BEDD-F30520D986B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380611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6AEFA-55AC-49FC-ACA3-BFB4CBE056DE}" type="datetimeFigureOut">
              <a:rPr lang="pt-BR" smtClean="0"/>
              <a:t>05/09/2017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960F-C770-40B6-BEDD-F30520D986B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85886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609600" y="6356357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66AEFA-55AC-49FC-ACA3-BFB4CBE056DE}" type="datetimeFigureOut">
              <a:rPr lang="pt-BR" smtClean="0"/>
              <a:t>05/09/2017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165600" y="6356357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737600" y="6356357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61960F-C770-40B6-BEDD-F30520D986B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93921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Imagem relacionad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id:image001.jpg@01D270B2.A81454C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9187" y="6096767"/>
            <a:ext cx="2182813" cy="761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2036619" cy="1846005"/>
          </a:xfrm>
          <a:prstGeom prst="rect">
            <a:avLst/>
          </a:prstGeom>
        </p:spPr>
      </p:pic>
      <p:sp>
        <p:nvSpPr>
          <p:cNvPr id="2" name="Paralelogramo 1"/>
          <p:cNvSpPr/>
          <p:nvPr/>
        </p:nvSpPr>
        <p:spPr>
          <a:xfrm>
            <a:off x="5635224" y="-570"/>
            <a:ext cx="6525491" cy="1309255"/>
          </a:xfrm>
          <a:prstGeom prst="parallelogram">
            <a:avLst>
              <a:gd name="adj" fmla="val 7261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CaixaDeTexto 2"/>
          <p:cNvSpPr txBox="1"/>
          <p:nvPr/>
        </p:nvSpPr>
        <p:spPr>
          <a:xfrm>
            <a:off x="1769556" y="122983"/>
            <a:ext cx="9289473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5400" dirty="0" smtClean="0">
                <a:solidFill>
                  <a:schemeClr val="bg2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GT Tributário</a:t>
            </a:r>
          </a:p>
          <a:p>
            <a:endParaRPr lang="pt-BR" sz="3200" dirty="0"/>
          </a:p>
        </p:txBody>
      </p:sp>
      <p:sp>
        <p:nvSpPr>
          <p:cNvPr id="7" name="CaixaDeTexto 6"/>
          <p:cNvSpPr txBox="1"/>
          <p:nvPr/>
        </p:nvSpPr>
        <p:spPr>
          <a:xfrm>
            <a:off x="6002473" y="3677430"/>
            <a:ext cx="555221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4800"/>
              </a:lnSpc>
            </a:pPr>
            <a:r>
              <a:rPr lang="pt-BR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</a:rPr>
              <a:t>A </a:t>
            </a:r>
            <a:r>
              <a:rPr lang="pt-BR" sz="4000" b="1" dirty="0" smtClean="0">
                <a:solidFill>
                  <a:schemeClr val="tx2"/>
                </a:solidFill>
                <a:latin typeface="Calibri Light" panose="020F0302020204030204" pitchFamily="34" charset="0"/>
              </a:rPr>
              <a:t>eficiência tributária </a:t>
            </a:r>
          </a:p>
          <a:p>
            <a:pPr algn="r">
              <a:lnSpc>
                <a:spcPts val="4800"/>
              </a:lnSpc>
            </a:pPr>
            <a:r>
              <a:rPr lang="pt-BR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</a:rPr>
              <a:t>como fator decisivo no</a:t>
            </a:r>
          </a:p>
          <a:p>
            <a:pPr algn="r">
              <a:lnSpc>
                <a:spcPts val="4800"/>
              </a:lnSpc>
            </a:pPr>
            <a:r>
              <a:rPr lang="pt-BR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</a:rPr>
              <a:t>sucesso empresarial</a:t>
            </a:r>
            <a:endParaRPr lang="pt-BR" sz="4000" b="1" dirty="0">
              <a:solidFill>
                <a:schemeClr val="tx1">
                  <a:lumMod val="75000"/>
                  <a:lumOff val="25000"/>
                </a:schemeClr>
              </a:solidFill>
              <a:latin typeface="Calibri Light" panose="020F030202020403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5635224" y="6281433"/>
            <a:ext cx="3841285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900" b="1" i="1" dirty="0" smtClean="0"/>
              <a:t>Por: Ruy Gomes – Moore Stephens</a:t>
            </a:r>
            <a:endParaRPr lang="pt-BR" sz="1900" b="1" i="1" dirty="0"/>
          </a:p>
        </p:txBody>
      </p:sp>
    </p:spTree>
    <p:extLst>
      <p:ext uri="{BB962C8B-B14F-4D97-AF65-F5344CB8AC3E}">
        <p14:creationId xmlns:p14="http://schemas.microsoft.com/office/powerpoint/2010/main" val="1699787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2245659" cy="2035480"/>
          </a:xfrm>
          <a:prstGeom prst="rect">
            <a:avLst/>
          </a:prstGeom>
        </p:spPr>
      </p:pic>
      <p:pic>
        <p:nvPicPr>
          <p:cNvPr id="6" name="Picture 2" descr="cid:image001.jpg@01D270B2.A81454C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0945" y="6085777"/>
            <a:ext cx="2182813" cy="761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55" y="4342423"/>
            <a:ext cx="3624435" cy="22588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459" y="4334364"/>
            <a:ext cx="2374322" cy="2266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8766" y="4342423"/>
            <a:ext cx="2609363" cy="2266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2920410" y="2615424"/>
            <a:ext cx="940321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Clr>
                <a:schemeClr val="bg2">
                  <a:lumMod val="25000"/>
                </a:schemeClr>
              </a:buClr>
              <a:buFont typeface="Wingdings" panose="05000000000000000000" pitchFamily="2" charset="2"/>
              <a:buChar char="ü"/>
            </a:pPr>
            <a:r>
              <a:rPr lang="pt-BR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Metodologia e apresentadores do Painel - Introdução</a:t>
            </a:r>
          </a:p>
          <a:p>
            <a:pPr marL="457200" indent="-457200">
              <a:lnSpc>
                <a:spcPct val="150000"/>
              </a:lnSpc>
              <a:buClr>
                <a:schemeClr val="bg2">
                  <a:lumMod val="25000"/>
                </a:schemeClr>
              </a:buClr>
              <a:buFont typeface="Wingdings" panose="05000000000000000000" pitchFamily="2" charset="2"/>
              <a:buChar char="ü"/>
            </a:pPr>
            <a:r>
              <a:rPr lang="pt-BR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Complexidade do sistema tributário brasileiro</a:t>
            </a:r>
          </a:p>
          <a:p>
            <a:pPr marL="457200" indent="-457200">
              <a:lnSpc>
                <a:spcPct val="150000"/>
              </a:lnSpc>
              <a:buClr>
                <a:schemeClr val="bg2">
                  <a:lumMod val="25000"/>
                </a:schemeClr>
              </a:buClr>
              <a:buFont typeface="Wingdings" panose="05000000000000000000" pitchFamily="2" charset="2"/>
              <a:buChar char="ü"/>
            </a:pPr>
            <a:r>
              <a:rPr lang="pt-BR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Desafio para os empresários e profissionais de contabilidade</a:t>
            </a:r>
            <a:endParaRPr lang="pt-BR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CaixaDeTexto 13"/>
          <p:cNvSpPr txBox="1"/>
          <p:nvPr/>
        </p:nvSpPr>
        <p:spPr>
          <a:xfrm>
            <a:off x="2978731" y="1028524"/>
            <a:ext cx="91232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</a:t>
            </a:r>
            <a:r>
              <a:rPr lang="pt-BR" sz="3600" b="1" dirty="0" smtClean="0">
                <a:solidFill>
                  <a:schemeClr val="bg2">
                    <a:lumMod val="50000"/>
                  </a:schemeClr>
                </a:solidFill>
              </a:rPr>
              <a:t>   </a:t>
            </a:r>
            <a:r>
              <a:rPr lang="pt-BR" sz="4400" dirty="0" smtClean="0">
                <a:solidFill>
                  <a:schemeClr val="bg2">
                    <a:lumMod val="50000"/>
                  </a:schemeClr>
                </a:solidFill>
                <a:latin typeface="Tw Cen MT Condensed Extra Bold" panose="020B0803020202020204" pitchFamily="34" charset="0"/>
              </a:rPr>
              <a:t>eficiência tributária </a:t>
            </a:r>
            <a:r>
              <a:rPr lang="pt-BR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como   fator </a:t>
            </a:r>
          </a:p>
          <a:p>
            <a:pPr algn="just"/>
            <a:r>
              <a:rPr lang="pt-BR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decisivo no sucesso empresarial - GTT</a:t>
            </a:r>
            <a:endParaRPr lang="pt-BR" sz="3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9453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2245659" cy="2035480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374069" y="2584464"/>
            <a:ext cx="9871364" cy="450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pt-BR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Sistema Tributário Brasileiro</a:t>
            </a:r>
            <a:r>
              <a:rPr lang="pt-BR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: </a:t>
            </a:r>
            <a:r>
              <a:rPr lang="pt-BR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Complexo e Oneroso</a:t>
            </a:r>
            <a:endParaRPr lang="pt-BR" sz="3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556" y="3471310"/>
            <a:ext cx="3411239" cy="258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2709" y="3471310"/>
            <a:ext cx="3312593" cy="26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CaixaDeTexto 8"/>
          <p:cNvSpPr txBox="1"/>
          <p:nvPr/>
        </p:nvSpPr>
        <p:spPr>
          <a:xfrm>
            <a:off x="4329561" y="841486"/>
            <a:ext cx="91232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</a:t>
            </a:r>
            <a:r>
              <a:rPr lang="pt-BR" sz="3600" b="1" dirty="0" smtClean="0">
                <a:solidFill>
                  <a:schemeClr val="bg2">
                    <a:lumMod val="50000"/>
                  </a:schemeClr>
                </a:solidFill>
              </a:rPr>
              <a:t>   </a:t>
            </a:r>
            <a:r>
              <a:rPr lang="pt-BR" sz="4400" dirty="0" smtClean="0">
                <a:solidFill>
                  <a:schemeClr val="bg2">
                    <a:lumMod val="50000"/>
                  </a:schemeClr>
                </a:solidFill>
                <a:latin typeface="Tw Cen MT Condensed Extra Bold" panose="020B0803020202020204" pitchFamily="34" charset="0"/>
              </a:rPr>
              <a:t>eficiência tributária </a:t>
            </a:r>
            <a:r>
              <a:rPr lang="pt-BR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como  fator </a:t>
            </a:r>
          </a:p>
          <a:p>
            <a:pPr algn="just"/>
            <a:r>
              <a:rPr lang="pt-BR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decisivo no sucesso empresarial - GTT</a:t>
            </a:r>
            <a:endParaRPr lang="pt-BR" sz="3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3945083" y="3352762"/>
            <a:ext cx="6284464" cy="2950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4013" indent="-354013">
              <a:lnSpc>
                <a:spcPct val="150000"/>
              </a:lnSpc>
              <a:buClr>
                <a:schemeClr val="bg2">
                  <a:lumMod val="25000"/>
                </a:schemeClr>
              </a:buClr>
              <a:buFont typeface="Wingdings" panose="05000000000000000000" pitchFamily="2" charset="2"/>
              <a:buChar char="ü"/>
            </a:pPr>
            <a:r>
              <a:rPr lang="pt-BR" sz="21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Pesada carga tributária;</a:t>
            </a:r>
          </a:p>
          <a:p>
            <a:pPr marL="354013" indent="-354013">
              <a:lnSpc>
                <a:spcPct val="150000"/>
              </a:lnSpc>
              <a:buClr>
                <a:schemeClr val="bg2">
                  <a:lumMod val="25000"/>
                </a:schemeClr>
              </a:buClr>
              <a:buFont typeface="Wingdings" panose="05000000000000000000" pitchFamily="2" charset="2"/>
              <a:buChar char="ü"/>
            </a:pPr>
            <a:r>
              <a:rPr lang="pt-BR" sz="21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Emaranhado de normas;</a:t>
            </a:r>
          </a:p>
          <a:p>
            <a:pPr marL="354013" indent="-354013">
              <a:lnSpc>
                <a:spcPct val="150000"/>
              </a:lnSpc>
              <a:buClr>
                <a:schemeClr val="bg2">
                  <a:lumMod val="25000"/>
                </a:schemeClr>
              </a:buClr>
              <a:buFont typeface="Wingdings" panose="05000000000000000000" pitchFamily="2" charset="2"/>
              <a:buChar char="ü"/>
            </a:pPr>
            <a:r>
              <a:rPr lang="pt-BR" sz="21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Número elevado de tributos;</a:t>
            </a:r>
          </a:p>
          <a:p>
            <a:pPr marL="354013" indent="-354013">
              <a:lnSpc>
                <a:spcPct val="150000"/>
              </a:lnSpc>
              <a:buClr>
                <a:schemeClr val="bg2">
                  <a:lumMod val="25000"/>
                </a:schemeClr>
              </a:buClr>
              <a:buFont typeface="Wingdings" panose="05000000000000000000" pitchFamily="2" charset="2"/>
              <a:buChar char="ü"/>
            </a:pPr>
            <a:r>
              <a:rPr lang="pt-BR" sz="21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Volume de obrigações acessórias;</a:t>
            </a:r>
          </a:p>
          <a:p>
            <a:pPr marL="354013" indent="-354013">
              <a:lnSpc>
                <a:spcPct val="150000"/>
              </a:lnSpc>
              <a:buClr>
                <a:schemeClr val="bg2">
                  <a:lumMod val="25000"/>
                </a:schemeClr>
              </a:buClr>
              <a:buFont typeface="Wingdings" panose="05000000000000000000" pitchFamily="2" charset="2"/>
              <a:buChar char="ü"/>
            </a:pPr>
            <a:r>
              <a:rPr lang="pt-BR" sz="21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Burocracia;</a:t>
            </a:r>
          </a:p>
          <a:p>
            <a:pPr marL="354013" indent="-354013">
              <a:lnSpc>
                <a:spcPct val="150000"/>
              </a:lnSpc>
              <a:buClr>
                <a:schemeClr val="bg2">
                  <a:lumMod val="25000"/>
                </a:schemeClr>
              </a:buClr>
              <a:buFont typeface="Wingdings" panose="05000000000000000000" pitchFamily="2" charset="2"/>
              <a:buChar char="ü"/>
            </a:pPr>
            <a:r>
              <a:rPr lang="pt-BR" sz="21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Injustiça tributária.</a:t>
            </a:r>
            <a:endParaRPr lang="pt-BR" sz="2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6" name="Picture 2" descr="cid:image001.jpg@01D270B2.A81454C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0945" y="6106559"/>
            <a:ext cx="2182813" cy="761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3137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2245659" cy="2035480"/>
          </a:xfrm>
          <a:prstGeom prst="rect">
            <a:avLst/>
          </a:prstGeom>
        </p:spPr>
      </p:pic>
      <p:pic>
        <p:nvPicPr>
          <p:cNvPr id="6" name="Picture 2" descr="cid:image001.jpg@01D270B2.A81454C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0945" y="6085777"/>
            <a:ext cx="2182813" cy="761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aixaDeTexto 6"/>
          <p:cNvSpPr txBox="1"/>
          <p:nvPr/>
        </p:nvSpPr>
        <p:spPr>
          <a:xfrm>
            <a:off x="631656" y="3335752"/>
            <a:ext cx="6193000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Clr>
                <a:schemeClr val="bg2">
                  <a:lumMod val="25000"/>
                </a:schemeClr>
              </a:buClr>
              <a:buFont typeface="Wingdings 2" panose="05020102010507070707" pitchFamily="18" charset="2"/>
              <a:buChar char="P"/>
            </a:pPr>
            <a:r>
              <a:rPr lang="pt-BR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Impostos;</a:t>
            </a:r>
          </a:p>
          <a:p>
            <a:pPr marL="457200" indent="-457200">
              <a:lnSpc>
                <a:spcPct val="150000"/>
              </a:lnSpc>
              <a:buClr>
                <a:schemeClr val="bg2">
                  <a:lumMod val="25000"/>
                </a:schemeClr>
              </a:buClr>
              <a:buFont typeface="Wingdings 2" panose="05020102010507070707" pitchFamily="18" charset="2"/>
              <a:buChar char="P"/>
            </a:pPr>
            <a:r>
              <a:rPr lang="pt-BR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Taxas;</a:t>
            </a:r>
          </a:p>
          <a:p>
            <a:pPr marL="457200" indent="-457200">
              <a:lnSpc>
                <a:spcPct val="150000"/>
              </a:lnSpc>
              <a:buClr>
                <a:schemeClr val="bg2">
                  <a:lumMod val="25000"/>
                </a:schemeClr>
              </a:buClr>
              <a:buFont typeface="Wingdings 2" panose="05020102010507070707" pitchFamily="18" charset="2"/>
              <a:buChar char="P"/>
            </a:pPr>
            <a:r>
              <a:rPr lang="pt-BR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Contribuições de melhoria;</a:t>
            </a:r>
          </a:p>
          <a:p>
            <a:pPr marL="457200" indent="-457200">
              <a:lnSpc>
                <a:spcPct val="150000"/>
              </a:lnSpc>
              <a:buClr>
                <a:schemeClr val="bg2">
                  <a:lumMod val="25000"/>
                </a:schemeClr>
              </a:buClr>
              <a:buFont typeface="Wingdings 2" panose="05020102010507070707" pitchFamily="18" charset="2"/>
              <a:buChar char="P"/>
            </a:pPr>
            <a:r>
              <a:rPr lang="pt-BR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Empréstimos </a:t>
            </a:r>
            <a:r>
              <a:rPr lang="pt-BR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</a:t>
            </a:r>
            <a:r>
              <a:rPr lang="pt-BR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ompulsórios;</a:t>
            </a:r>
          </a:p>
          <a:p>
            <a:pPr marL="457200" indent="-457200">
              <a:lnSpc>
                <a:spcPct val="150000"/>
              </a:lnSpc>
              <a:buClr>
                <a:schemeClr val="bg2">
                  <a:lumMod val="25000"/>
                </a:schemeClr>
              </a:buClr>
              <a:buFont typeface="Wingdings 2" panose="05020102010507070707" pitchFamily="18" charset="2"/>
              <a:buChar char="P"/>
            </a:pPr>
            <a:r>
              <a:rPr lang="pt-BR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Contribuições parafiscais.</a:t>
            </a:r>
          </a:p>
          <a:p>
            <a:endParaRPr lang="pt-BR" sz="2000" b="1" dirty="0"/>
          </a:p>
          <a:p>
            <a:endParaRPr lang="pt-BR" sz="2000" b="1" dirty="0" smtClean="0"/>
          </a:p>
          <a:p>
            <a:endParaRPr lang="pt-BR" sz="2000" b="1" dirty="0"/>
          </a:p>
          <a:p>
            <a:endParaRPr lang="pt-BR" sz="2000" b="1" dirty="0" smtClean="0"/>
          </a:p>
          <a:p>
            <a:endParaRPr lang="pt-BR" b="1" dirty="0"/>
          </a:p>
          <a:p>
            <a:endParaRPr lang="pt-B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2377" y="3066234"/>
            <a:ext cx="2828926" cy="2973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8448" y="3297067"/>
            <a:ext cx="3450152" cy="2355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CaixaDeTexto 8"/>
          <p:cNvSpPr txBox="1"/>
          <p:nvPr/>
        </p:nvSpPr>
        <p:spPr>
          <a:xfrm>
            <a:off x="4558163" y="883050"/>
            <a:ext cx="91232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</a:t>
            </a:r>
            <a:r>
              <a:rPr lang="pt-BR" sz="3600" b="1" dirty="0" smtClean="0">
                <a:solidFill>
                  <a:schemeClr val="bg2">
                    <a:lumMod val="50000"/>
                  </a:schemeClr>
                </a:solidFill>
              </a:rPr>
              <a:t>   </a:t>
            </a:r>
            <a:r>
              <a:rPr lang="pt-BR" sz="4400" dirty="0" smtClean="0">
                <a:solidFill>
                  <a:schemeClr val="bg2">
                    <a:lumMod val="50000"/>
                  </a:schemeClr>
                </a:solidFill>
                <a:latin typeface="Tw Cen MT Condensed Extra Bold" panose="020B0803020202020204" pitchFamily="34" charset="0"/>
              </a:rPr>
              <a:t>eficiência tributária </a:t>
            </a:r>
            <a:r>
              <a:rPr lang="pt-BR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como  fator </a:t>
            </a:r>
          </a:p>
          <a:p>
            <a:pPr algn="just"/>
            <a:r>
              <a:rPr lang="pt-BR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decisivo no sucesso empresarial - GTT</a:t>
            </a:r>
            <a:endParaRPr lang="pt-BR" sz="3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631656" y="2503681"/>
            <a:ext cx="48421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Espécies de Tributos :</a:t>
            </a:r>
            <a:endParaRPr lang="pt-BR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7924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2245659" cy="2035480"/>
          </a:xfrm>
          <a:prstGeom prst="rect">
            <a:avLst/>
          </a:prstGeom>
        </p:spPr>
      </p:pic>
      <p:pic>
        <p:nvPicPr>
          <p:cNvPr id="6" name="Picture 2" descr="cid:image001.jpg@01D270B2.A81454C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2343" y="6085777"/>
            <a:ext cx="2182813" cy="761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aixaDeTexto 6"/>
          <p:cNvSpPr txBox="1"/>
          <p:nvPr/>
        </p:nvSpPr>
        <p:spPr>
          <a:xfrm>
            <a:off x="545216" y="3345879"/>
            <a:ext cx="9871364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Clr>
                <a:schemeClr val="bg2">
                  <a:lumMod val="25000"/>
                </a:schemeClr>
              </a:buClr>
              <a:buFont typeface="Wingdings" panose="05000000000000000000" pitchFamily="2" charset="2"/>
              <a:buChar char="ü"/>
            </a:pPr>
            <a:r>
              <a:rPr lang="pt-BR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União (IRPJ; IRPF; CSLL; COFINS; PIS; IPI; ITR; </a:t>
            </a:r>
          </a:p>
          <a:p>
            <a:pPr defTabSz="457200">
              <a:lnSpc>
                <a:spcPct val="150000"/>
              </a:lnSpc>
              <a:buClr>
                <a:schemeClr val="bg2">
                  <a:lumMod val="25000"/>
                </a:schemeClr>
              </a:buClr>
            </a:pPr>
            <a:r>
              <a:rPr lang="pt-BR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pt-BR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II; IE; IOF; CIDE; INSS; FGTS)</a:t>
            </a:r>
          </a:p>
          <a:p>
            <a:pPr marL="457200" indent="-457200">
              <a:lnSpc>
                <a:spcPct val="150000"/>
              </a:lnSpc>
              <a:buClr>
                <a:schemeClr val="bg2">
                  <a:lumMod val="25000"/>
                </a:schemeClr>
              </a:buClr>
              <a:buFont typeface="Wingdings" panose="05000000000000000000" pitchFamily="2" charset="2"/>
              <a:buChar char="ü"/>
            </a:pPr>
            <a:r>
              <a:rPr lang="pt-BR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Estados  - 27 (ICMS; IPVA; ITCD)</a:t>
            </a:r>
          </a:p>
          <a:p>
            <a:pPr marL="457200" indent="-457200">
              <a:lnSpc>
                <a:spcPct val="150000"/>
              </a:lnSpc>
              <a:buClr>
                <a:schemeClr val="bg2">
                  <a:lumMod val="25000"/>
                </a:schemeClr>
              </a:buClr>
              <a:buFont typeface="Wingdings" panose="05000000000000000000" pitchFamily="2" charset="2"/>
              <a:buChar char="ü"/>
            </a:pPr>
            <a:r>
              <a:rPr lang="pt-BR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Municípios  - 5.570 (ISS; IPTU; ITBI) </a:t>
            </a:r>
          </a:p>
          <a:p>
            <a:pPr indent="457200">
              <a:lnSpc>
                <a:spcPct val="150000"/>
              </a:lnSpc>
              <a:buClr>
                <a:schemeClr val="bg2">
                  <a:lumMod val="25000"/>
                </a:schemeClr>
              </a:buClr>
            </a:pPr>
            <a:r>
              <a:rPr lang="pt-BR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Total de 94 tributos (= 33% do PIB)</a:t>
            </a:r>
            <a:r>
              <a:rPr lang="pt-BR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pt-BR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pt-BR" sz="2400" b="1" dirty="0"/>
          </a:p>
          <a:p>
            <a:pPr>
              <a:lnSpc>
                <a:spcPct val="150000"/>
              </a:lnSpc>
            </a:pPr>
            <a:endParaRPr lang="pt-BR" sz="2400" dirty="0"/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4181" y="3462016"/>
            <a:ext cx="4373023" cy="2440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CaixaDeTexto 7"/>
          <p:cNvSpPr txBox="1"/>
          <p:nvPr/>
        </p:nvSpPr>
        <p:spPr>
          <a:xfrm>
            <a:off x="4558163" y="883050"/>
            <a:ext cx="91232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</a:t>
            </a:r>
            <a:r>
              <a:rPr lang="pt-BR" sz="3600" b="1" dirty="0" smtClean="0">
                <a:solidFill>
                  <a:schemeClr val="bg2">
                    <a:lumMod val="50000"/>
                  </a:schemeClr>
                </a:solidFill>
              </a:rPr>
              <a:t>   </a:t>
            </a:r>
            <a:r>
              <a:rPr lang="pt-BR" sz="4400" dirty="0" smtClean="0">
                <a:solidFill>
                  <a:schemeClr val="bg2">
                    <a:lumMod val="50000"/>
                  </a:schemeClr>
                </a:solidFill>
                <a:latin typeface="Tw Cen MT Condensed Extra Bold" panose="020B0803020202020204" pitchFamily="34" charset="0"/>
              </a:rPr>
              <a:t>eficiência tributária </a:t>
            </a:r>
            <a:r>
              <a:rPr lang="pt-BR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como  fator </a:t>
            </a:r>
          </a:p>
          <a:p>
            <a:pPr algn="just"/>
            <a:r>
              <a:rPr lang="pt-BR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decisivo no sucesso empresarial - GTT</a:t>
            </a:r>
            <a:endParaRPr lang="pt-BR" sz="3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545216" y="2564717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Principais tributos por entes da Federação :</a:t>
            </a:r>
            <a:endParaRPr lang="pt-BR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056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2245659" cy="2035480"/>
          </a:xfrm>
          <a:prstGeom prst="rect">
            <a:avLst/>
          </a:prstGeom>
        </p:spPr>
      </p:pic>
      <p:pic>
        <p:nvPicPr>
          <p:cNvPr id="6" name="Picture 2" descr="cid:image001.jpg@01D270B2.A81454C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7035" y="5981867"/>
            <a:ext cx="2182813" cy="761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aixaDeTexto 6"/>
          <p:cNvSpPr txBox="1"/>
          <p:nvPr/>
        </p:nvSpPr>
        <p:spPr>
          <a:xfrm>
            <a:off x="5091548" y="3851298"/>
            <a:ext cx="9497291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Clr>
                <a:schemeClr val="bg2">
                  <a:lumMod val="25000"/>
                </a:schemeClr>
              </a:buClr>
              <a:buFont typeface="Wingdings 2" panose="05020102010507070707" pitchFamily="18" charset="2"/>
              <a:buChar char=""/>
              <a:tabLst>
                <a:tab pos="354013" algn="l"/>
              </a:tabLst>
            </a:pPr>
            <a:r>
              <a:rPr lang="pt-BR" sz="2000" dirty="0" smtClean="0">
                <a:latin typeface="+mj-lt"/>
              </a:rPr>
              <a:t>DIRPF; DCTF; SPED FISCAL; ECD; SPED Contribuições; </a:t>
            </a:r>
          </a:p>
          <a:p>
            <a:pPr>
              <a:lnSpc>
                <a:spcPct val="200000"/>
              </a:lnSpc>
              <a:buClr>
                <a:schemeClr val="bg2">
                  <a:lumMod val="25000"/>
                </a:schemeClr>
              </a:buClr>
              <a:tabLst>
                <a:tab pos="354013" algn="l"/>
              </a:tabLst>
            </a:pPr>
            <a:r>
              <a:rPr lang="pt-BR" sz="2000" dirty="0">
                <a:latin typeface="+mj-lt"/>
              </a:rPr>
              <a:t>	</a:t>
            </a:r>
            <a:r>
              <a:rPr lang="pt-BR" sz="2000" dirty="0" smtClean="0">
                <a:latin typeface="+mj-lt"/>
              </a:rPr>
              <a:t>EFD ICMS – IPI;  e-Financeira; E-REINF; Esocial; NF-e; LALUR; </a:t>
            </a:r>
          </a:p>
          <a:p>
            <a:pPr>
              <a:lnSpc>
                <a:spcPct val="200000"/>
              </a:lnSpc>
              <a:buClr>
                <a:schemeClr val="bg2">
                  <a:lumMod val="25000"/>
                </a:schemeClr>
              </a:buClr>
              <a:tabLst>
                <a:tab pos="354013" algn="l"/>
              </a:tabLst>
            </a:pPr>
            <a:r>
              <a:rPr lang="pt-BR" sz="2000" dirty="0">
                <a:latin typeface="+mj-lt"/>
              </a:rPr>
              <a:t>	</a:t>
            </a:r>
            <a:r>
              <a:rPr lang="pt-BR" sz="2000" dirty="0" smtClean="0">
                <a:latin typeface="+mj-lt"/>
              </a:rPr>
              <a:t>PER-DCOMP; SINTEGRA; DIPI; GIA; DES...</a:t>
            </a:r>
          </a:p>
          <a:p>
            <a:pPr marL="342900" indent="-342900">
              <a:buFontTx/>
              <a:buChar char="-"/>
            </a:pPr>
            <a:endParaRPr lang="pt-BR" sz="2000" dirty="0">
              <a:latin typeface="+mj-lt"/>
            </a:endParaRPr>
          </a:p>
          <a:p>
            <a:endParaRPr lang="pt-BR" dirty="0">
              <a:latin typeface="+mj-lt"/>
            </a:endParaRPr>
          </a:p>
          <a:p>
            <a:endParaRPr lang="pt-BR" dirty="0">
              <a:latin typeface="+mj-lt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241" y="2336578"/>
            <a:ext cx="4845614" cy="4168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CaixaDeTexto 8"/>
          <p:cNvSpPr txBox="1"/>
          <p:nvPr/>
        </p:nvSpPr>
        <p:spPr>
          <a:xfrm>
            <a:off x="4329561" y="841486"/>
            <a:ext cx="91232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</a:t>
            </a:r>
            <a:r>
              <a:rPr lang="pt-BR" sz="3600" b="1" dirty="0" smtClean="0">
                <a:solidFill>
                  <a:schemeClr val="bg2">
                    <a:lumMod val="50000"/>
                  </a:schemeClr>
                </a:solidFill>
              </a:rPr>
              <a:t>   </a:t>
            </a:r>
            <a:r>
              <a:rPr lang="pt-BR" sz="4400" dirty="0" smtClean="0">
                <a:solidFill>
                  <a:schemeClr val="bg2">
                    <a:lumMod val="50000"/>
                  </a:schemeClr>
                </a:solidFill>
                <a:latin typeface="Tw Cen MT Condensed Extra Bold" panose="020B0803020202020204" pitchFamily="34" charset="0"/>
              </a:rPr>
              <a:t>eficiência tributária </a:t>
            </a:r>
            <a:r>
              <a:rPr lang="pt-BR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como  fator </a:t>
            </a:r>
          </a:p>
          <a:p>
            <a:pPr algn="just"/>
            <a:r>
              <a:rPr lang="pt-BR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decisivo no sucesso empresarial - GTT</a:t>
            </a:r>
            <a:endParaRPr lang="pt-BR" sz="3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5414264" y="3156094"/>
            <a:ext cx="59423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Obrigações Acessórias:</a:t>
            </a:r>
            <a:endParaRPr lang="pt-BR" sz="3200" b="1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7613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2245659" cy="2035480"/>
          </a:xfrm>
          <a:prstGeom prst="rect">
            <a:avLst/>
          </a:prstGeom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0079" y="2534986"/>
            <a:ext cx="4653938" cy="3367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CaixaDeTexto 8"/>
          <p:cNvSpPr txBox="1"/>
          <p:nvPr/>
        </p:nvSpPr>
        <p:spPr>
          <a:xfrm>
            <a:off x="4537381" y="841486"/>
            <a:ext cx="91232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</a:t>
            </a:r>
            <a:r>
              <a:rPr lang="pt-BR" sz="3600" b="1" dirty="0" smtClean="0">
                <a:solidFill>
                  <a:schemeClr val="bg2">
                    <a:lumMod val="50000"/>
                  </a:schemeClr>
                </a:solidFill>
              </a:rPr>
              <a:t>   </a:t>
            </a:r>
            <a:r>
              <a:rPr lang="pt-BR" sz="4400" dirty="0" smtClean="0">
                <a:solidFill>
                  <a:schemeClr val="bg2">
                    <a:lumMod val="50000"/>
                  </a:schemeClr>
                </a:solidFill>
                <a:latin typeface="Tw Cen MT Condensed Extra Bold" panose="020B0803020202020204" pitchFamily="34" charset="0"/>
              </a:rPr>
              <a:t>eficiência tributária </a:t>
            </a:r>
            <a:r>
              <a:rPr lang="pt-BR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como  fator </a:t>
            </a:r>
          </a:p>
          <a:p>
            <a:pPr algn="just"/>
            <a:r>
              <a:rPr lang="pt-BR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decisivo no sucesso empresarial - GTT</a:t>
            </a:r>
            <a:endParaRPr lang="pt-BR" sz="3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519544" y="2597723"/>
            <a:ext cx="66860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pt-BR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Outro lado da moeda </a:t>
            </a:r>
          </a:p>
          <a:p>
            <a:pPr>
              <a:lnSpc>
                <a:spcPts val="3600"/>
              </a:lnSpc>
            </a:pPr>
            <a:r>
              <a:rPr lang="pt-BR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pt-BR" sz="2800" b="1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situação econômico-financeira do país:</a:t>
            </a:r>
            <a:endParaRPr lang="pt-BR" sz="2800" b="1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507419" y="3813439"/>
            <a:ext cx="7327326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Clr>
                <a:schemeClr val="bg2">
                  <a:lumMod val="10000"/>
                </a:schemeClr>
              </a:buClr>
              <a:buFont typeface="Wingdings" panose="05000000000000000000" pitchFamily="2" charset="2"/>
              <a:buChar char="ü"/>
            </a:pPr>
            <a:r>
              <a:rPr lang="pt-BR" sz="2200" dirty="0" smtClean="0"/>
              <a:t>Instabilidade política e econômica;</a:t>
            </a:r>
          </a:p>
          <a:p>
            <a:pPr marL="457200" indent="-457200">
              <a:lnSpc>
                <a:spcPct val="150000"/>
              </a:lnSpc>
              <a:buClr>
                <a:schemeClr val="bg2">
                  <a:lumMod val="10000"/>
                </a:schemeClr>
              </a:buClr>
              <a:buFont typeface="Wingdings" panose="05000000000000000000" pitchFamily="2" charset="2"/>
              <a:buChar char="ü"/>
            </a:pPr>
            <a:r>
              <a:rPr lang="pt-BR" sz="2200" dirty="0" smtClean="0"/>
              <a:t>Maior escândalo de corrupção da história;</a:t>
            </a:r>
          </a:p>
          <a:p>
            <a:pPr marL="457200" indent="-457200">
              <a:lnSpc>
                <a:spcPct val="150000"/>
              </a:lnSpc>
              <a:buClr>
                <a:schemeClr val="bg2">
                  <a:lumMod val="10000"/>
                </a:schemeClr>
              </a:buClr>
              <a:buFont typeface="Wingdings" panose="05000000000000000000" pitchFamily="2" charset="2"/>
              <a:buChar char="ü"/>
            </a:pPr>
            <a:r>
              <a:rPr lang="pt-BR" sz="2200" dirty="0" smtClean="0"/>
              <a:t>Depressão econômica nos últimos anos;</a:t>
            </a:r>
          </a:p>
          <a:p>
            <a:pPr marL="457200" indent="-457200">
              <a:lnSpc>
                <a:spcPct val="150000"/>
              </a:lnSpc>
              <a:buClr>
                <a:schemeClr val="bg2">
                  <a:lumMod val="10000"/>
                </a:schemeClr>
              </a:buClr>
              <a:buFont typeface="Wingdings" panose="05000000000000000000" pitchFamily="2" charset="2"/>
              <a:buChar char="ü"/>
            </a:pPr>
            <a:r>
              <a:rPr lang="pt-BR" sz="2200" dirty="0" smtClean="0"/>
              <a:t>Alto nível de desempregados (14 milhões);</a:t>
            </a:r>
          </a:p>
          <a:p>
            <a:pPr marL="457200" indent="-457200">
              <a:lnSpc>
                <a:spcPct val="150000"/>
              </a:lnSpc>
              <a:buClr>
                <a:schemeClr val="bg2">
                  <a:lumMod val="10000"/>
                </a:schemeClr>
              </a:buClr>
              <a:buFont typeface="Wingdings" panose="05000000000000000000" pitchFamily="2" charset="2"/>
              <a:buChar char="ü"/>
            </a:pPr>
            <a:r>
              <a:rPr lang="pt-BR" sz="2200" dirty="0" smtClean="0"/>
              <a:t>Baixo investimento.</a:t>
            </a:r>
            <a:endParaRPr lang="pt-BR" sz="2200" dirty="0"/>
          </a:p>
        </p:txBody>
      </p:sp>
      <p:pic>
        <p:nvPicPr>
          <p:cNvPr id="6" name="Picture 2" descr="cid:image001.jpg@01D270B2.A81454C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0945" y="6085777"/>
            <a:ext cx="2182813" cy="761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6227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2245659" cy="2035480"/>
          </a:xfrm>
          <a:prstGeom prst="rect">
            <a:avLst/>
          </a:prstGeom>
        </p:spPr>
      </p:pic>
      <p:sp>
        <p:nvSpPr>
          <p:cNvPr id="9" name="CaixaDeTexto 8"/>
          <p:cNvSpPr txBox="1"/>
          <p:nvPr/>
        </p:nvSpPr>
        <p:spPr>
          <a:xfrm>
            <a:off x="4537381" y="841486"/>
            <a:ext cx="91232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</a:t>
            </a:r>
            <a:r>
              <a:rPr lang="pt-BR" sz="3600" b="1" dirty="0" smtClean="0">
                <a:solidFill>
                  <a:schemeClr val="bg2">
                    <a:lumMod val="50000"/>
                  </a:schemeClr>
                </a:solidFill>
              </a:rPr>
              <a:t>   </a:t>
            </a:r>
            <a:r>
              <a:rPr lang="pt-BR" sz="4400" dirty="0" smtClean="0">
                <a:solidFill>
                  <a:schemeClr val="bg2">
                    <a:lumMod val="50000"/>
                  </a:schemeClr>
                </a:solidFill>
                <a:latin typeface="Tw Cen MT Condensed Extra Bold" panose="020B0803020202020204" pitchFamily="34" charset="0"/>
              </a:rPr>
              <a:t>eficiência tributária </a:t>
            </a:r>
            <a:r>
              <a:rPr lang="pt-BR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como  fator </a:t>
            </a:r>
          </a:p>
          <a:p>
            <a:pPr algn="just"/>
            <a:r>
              <a:rPr lang="pt-BR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decisivo no sucesso empresarial - GTT</a:t>
            </a:r>
            <a:endParaRPr lang="pt-BR" sz="3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519544" y="2597723"/>
            <a:ext cx="66860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pt-BR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Situação dos empresários e empresas brasileiras nesse cenário:</a:t>
            </a:r>
            <a:endParaRPr lang="pt-BR" sz="2800" b="1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507419" y="3813439"/>
            <a:ext cx="693247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Clr>
                <a:schemeClr val="bg2">
                  <a:lumMod val="10000"/>
                </a:schemeClr>
              </a:buClr>
              <a:buFont typeface="Wingdings" panose="05000000000000000000" pitchFamily="2" charset="2"/>
              <a:buChar char="ü"/>
            </a:pPr>
            <a:r>
              <a:rPr lang="pt-BR" sz="2400" dirty="0" smtClean="0"/>
              <a:t>Mercado recessivo, com baixas margens;</a:t>
            </a:r>
          </a:p>
          <a:p>
            <a:pPr marL="457200" indent="-457200">
              <a:lnSpc>
                <a:spcPct val="150000"/>
              </a:lnSpc>
              <a:buClr>
                <a:schemeClr val="bg2">
                  <a:lumMod val="10000"/>
                </a:schemeClr>
              </a:buClr>
              <a:buFont typeface="Wingdings" panose="05000000000000000000" pitchFamily="2" charset="2"/>
              <a:buChar char="ü"/>
            </a:pPr>
            <a:r>
              <a:rPr lang="pt-BR" sz="2400" dirty="0" smtClean="0"/>
              <a:t>Carga tributária elevada e grande burocracia;</a:t>
            </a:r>
          </a:p>
          <a:p>
            <a:pPr marL="457200" indent="-457200">
              <a:lnSpc>
                <a:spcPct val="150000"/>
              </a:lnSpc>
              <a:buClr>
                <a:schemeClr val="bg2">
                  <a:lumMod val="10000"/>
                </a:schemeClr>
              </a:buClr>
              <a:buFont typeface="Wingdings" panose="05000000000000000000" pitchFamily="2" charset="2"/>
              <a:buChar char="ü"/>
            </a:pPr>
            <a:r>
              <a:rPr lang="pt-BR" sz="2400" dirty="0" smtClean="0"/>
              <a:t>Concorrência elevada, inclusive de produtos e serviços importados;</a:t>
            </a:r>
          </a:p>
          <a:p>
            <a:pPr marL="457200" indent="-457200">
              <a:lnSpc>
                <a:spcPct val="150000"/>
              </a:lnSpc>
              <a:buClr>
                <a:schemeClr val="bg2">
                  <a:lumMod val="10000"/>
                </a:schemeClr>
              </a:buClr>
              <a:buFont typeface="Wingdings" panose="05000000000000000000" pitchFamily="2" charset="2"/>
              <a:buChar char="ü"/>
            </a:pPr>
            <a:r>
              <a:rPr lang="pt-BR" sz="2400" dirty="0" smtClean="0"/>
              <a:t>Insegurança e necessidade de ajuda;</a:t>
            </a:r>
          </a:p>
        </p:txBody>
      </p:sp>
      <p:pic>
        <p:nvPicPr>
          <p:cNvPr id="6" name="Picture 2" descr="cid:image001.jpg@01D270B2.A81454C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0945" y="6085777"/>
            <a:ext cx="2182813" cy="761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0772" y="2763982"/>
            <a:ext cx="4320839" cy="3321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6949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2245659" cy="2035480"/>
          </a:xfrm>
          <a:prstGeom prst="rect">
            <a:avLst/>
          </a:prstGeom>
        </p:spPr>
      </p:pic>
      <p:sp>
        <p:nvSpPr>
          <p:cNvPr id="9" name="CaixaDeTexto 8"/>
          <p:cNvSpPr txBox="1"/>
          <p:nvPr/>
        </p:nvSpPr>
        <p:spPr>
          <a:xfrm>
            <a:off x="4537381" y="841486"/>
            <a:ext cx="91232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</a:t>
            </a:r>
            <a:r>
              <a:rPr lang="pt-BR" sz="3600" b="1" dirty="0" smtClean="0">
                <a:solidFill>
                  <a:schemeClr val="bg2">
                    <a:lumMod val="50000"/>
                  </a:schemeClr>
                </a:solidFill>
              </a:rPr>
              <a:t>   </a:t>
            </a:r>
            <a:r>
              <a:rPr lang="pt-BR" sz="4400" dirty="0" smtClean="0">
                <a:solidFill>
                  <a:schemeClr val="bg2">
                    <a:lumMod val="50000"/>
                  </a:schemeClr>
                </a:solidFill>
                <a:latin typeface="Tw Cen MT Condensed Extra Bold" panose="020B0803020202020204" pitchFamily="34" charset="0"/>
              </a:rPr>
              <a:t>eficiência tributária </a:t>
            </a:r>
            <a:r>
              <a:rPr lang="pt-BR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como  fator </a:t>
            </a:r>
          </a:p>
          <a:p>
            <a:pPr algn="just"/>
            <a:r>
              <a:rPr lang="pt-BR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decisivo no sucesso empresarial - GTT</a:t>
            </a:r>
            <a:endParaRPr lang="pt-BR" sz="3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519544" y="2597723"/>
            <a:ext cx="668600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pt-BR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Papel do Contador diante desse cenário:</a:t>
            </a:r>
            <a:endParaRPr lang="pt-BR" sz="3000" b="1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332509" y="3429000"/>
            <a:ext cx="710738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Clr>
                <a:schemeClr val="bg2">
                  <a:lumMod val="10000"/>
                </a:schemeClr>
              </a:buClr>
              <a:buFont typeface="Wingdings" panose="05000000000000000000" pitchFamily="2" charset="2"/>
              <a:buChar char="ü"/>
            </a:pPr>
            <a:r>
              <a:rPr lang="pt-BR" sz="2400" dirty="0" smtClean="0"/>
              <a:t>Ampliar seus conhecimentos;</a:t>
            </a:r>
          </a:p>
          <a:p>
            <a:pPr marL="457200" indent="-457200">
              <a:lnSpc>
                <a:spcPct val="150000"/>
              </a:lnSpc>
              <a:buClr>
                <a:schemeClr val="bg2">
                  <a:lumMod val="10000"/>
                </a:schemeClr>
              </a:buClr>
              <a:buFont typeface="Wingdings" panose="05000000000000000000" pitchFamily="2" charset="2"/>
              <a:buChar char="ü"/>
            </a:pPr>
            <a:r>
              <a:rPr lang="pt-BR" sz="2400" dirty="0"/>
              <a:t>Ser parceiro dos clientes e empresários;</a:t>
            </a:r>
            <a:endParaRPr lang="pt-BR" sz="2400" dirty="0" smtClean="0"/>
          </a:p>
          <a:p>
            <a:pPr marL="457200" indent="-457200">
              <a:lnSpc>
                <a:spcPct val="150000"/>
              </a:lnSpc>
              <a:buClr>
                <a:schemeClr val="bg2">
                  <a:lumMod val="10000"/>
                </a:schemeClr>
              </a:buClr>
              <a:buFont typeface="Wingdings" panose="05000000000000000000" pitchFamily="2" charset="2"/>
              <a:buChar char="ü"/>
            </a:pPr>
            <a:r>
              <a:rPr lang="pt-BR" sz="2400" dirty="0" smtClean="0"/>
              <a:t>Orientar, apresentar opções e </a:t>
            </a:r>
            <a:r>
              <a:rPr lang="pt-BR" sz="2400" dirty="0"/>
              <a:t>esclarecimentos;</a:t>
            </a:r>
            <a:endParaRPr lang="pt-BR" sz="2400" dirty="0" smtClean="0"/>
          </a:p>
          <a:p>
            <a:pPr marL="457200" indent="-457200">
              <a:lnSpc>
                <a:spcPct val="150000"/>
              </a:lnSpc>
              <a:buClr>
                <a:schemeClr val="bg2">
                  <a:lumMod val="10000"/>
                </a:schemeClr>
              </a:buClr>
              <a:buFont typeface="Wingdings" panose="05000000000000000000" pitchFamily="2" charset="2"/>
              <a:buChar char="ü"/>
            </a:pPr>
            <a:r>
              <a:rPr lang="pt-BR" sz="2400" dirty="0" smtClean="0"/>
              <a:t>Ajudar o cliente a ter sucesso no negócio;</a:t>
            </a:r>
          </a:p>
        </p:txBody>
      </p:sp>
      <p:pic>
        <p:nvPicPr>
          <p:cNvPr id="6" name="Picture 2" descr="cid:image001.jpg@01D270B2.A81454C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0945" y="6085777"/>
            <a:ext cx="2182813" cy="761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4636" y="2752026"/>
            <a:ext cx="3985527" cy="2985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2136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1160</TotalTime>
  <Words>324</Words>
  <Application>Microsoft Office PowerPoint</Application>
  <PresentationFormat>Widescreen</PresentationFormat>
  <Paragraphs>69</Paragraphs>
  <Slides>9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9</vt:i4>
      </vt:variant>
    </vt:vector>
  </HeadingPairs>
  <TitlesOfParts>
    <vt:vector size="17" baseType="lpstr">
      <vt:lpstr>Arial</vt:lpstr>
      <vt:lpstr>Calibri</vt:lpstr>
      <vt:lpstr>Calibri Light</vt:lpstr>
      <vt:lpstr>Segoe UI</vt:lpstr>
      <vt:lpstr>Tw Cen MT Condensed Extra Bold</vt:lpstr>
      <vt:lpstr>Wingdings</vt:lpstr>
      <vt:lpstr>Wingdings 2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davidson</dc:creator>
  <cp:lastModifiedBy>Watson Bonifacio da Silva</cp:lastModifiedBy>
  <cp:revision>46</cp:revision>
  <dcterms:created xsi:type="dcterms:W3CDTF">2017-08-11T14:46:06Z</dcterms:created>
  <dcterms:modified xsi:type="dcterms:W3CDTF">2017-09-05T18:55:23Z</dcterms:modified>
</cp:coreProperties>
</file>